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5" r:id="rId4"/>
    <p:sldId id="276" r:id="rId5"/>
    <p:sldId id="277" r:id="rId6"/>
    <p:sldId id="272" r:id="rId7"/>
    <p:sldId id="256" r:id="rId8"/>
    <p:sldId id="257" r:id="rId9"/>
    <p:sldId id="258" r:id="rId10"/>
    <p:sldId id="259" r:id="rId11"/>
    <p:sldId id="260" r:id="rId12"/>
    <p:sldId id="271" r:id="rId13"/>
    <p:sldId id="270" r:id="rId14"/>
    <p:sldId id="261" r:id="rId15"/>
    <p:sldId id="262" r:id="rId16"/>
    <p:sldId id="263" r:id="rId17"/>
    <p:sldId id="264" r:id="rId18"/>
    <p:sldId id="265" r:id="rId19"/>
    <p:sldId id="266" r:id="rId20"/>
    <p:sldId id="267" r:id="rId21"/>
    <p:sldId id="268"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F08EDC-FFE5-48CA-92B4-9F7136C08851}"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D404C-292C-4EFA-9679-B5839525F3E4}" type="slidenum">
              <a:rPr lang="en-US" smtClean="0"/>
              <a:t>‹#›</a:t>
            </a:fld>
            <a:endParaRPr lang="en-US"/>
          </a:p>
        </p:txBody>
      </p:sp>
    </p:spTree>
    <p:extLst>
      <p:ext uri="{BB962C8B-B14F-4D97-AF65-F5344CB8AC3E}">
        <p14:creationId xmlns:p14="http://schemas.microsoft.com/office/powerpoint/2010/main" val="299733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F08EDC-FFE5-48CA-92B4-9F7136C08851}"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D404C-292C-4EFA-9679-B5839525F3E4}" type="slidenum">
              <a:rPr lang="en-US" smtClean="0"/>
              <a:t>‹#›</a:t>
            </a:fld>
            <a:endParaRPr lang="en-US"/>
          </a:p>
        </p:txBody>
      </p:sp>
    </p:spTree>
    <p:extLst>
      <p:ext uri="{BB962C8B-B14F-4D97-AF65-F5344CB8AC3E}">
        <p14:creationId xmlns:p14="http://schemas.microsoft.com/office/powerpoint/2010/main" val="1700439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F08EDC-FFE5-48CA-92B4-9F7136C08851}"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D404C-292C-4EFA-9679-B5839525F3E4}" type="slidenum">
              <a:rPr lang="en-US" smtClean="0"/>
              <a:t>‹#›</a:t>
            </a:fld>
            <a:endParaRPr lang="en-US"/>
          </a:p>
        </p:txBody>
      </p:sp>
    </p:spTree>
    <p:extLst>
      <p:ext uri="{BB962C8B-B14F-4D97-AF65-F5344CB8AC3E}">
        <p14:creationId xmlns:p14="http://schemas.microsoft.com/office/powerpoint/2010/main" val="390459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F08EDC-FFE5-48CA-92B4-9F7136C08851}"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D404C-292C-4EFA-9679-B5839525F3E4}" type="slidenum">
              <a:rPr lang="en-US" smtClean="0"/>
              <a:t>‹#›</a:t>
            </a:fld>
            <a:endParaRPr lang="en-US"/>
          </a:p>
        </p:txBody>
      </p:sp>
    </p:spTree>
    <p:extLst>
      <p:ext uri="{BB962C8B-B14F-4D97-AF65-F5344CB8AC3E}">
        <p14:creationId xmlns:p14="http://schemas.microsoft.com/office/powerpoint/2010/main" val="180846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F08EDC-FFE5-48CA-92B4-9F7136C08851}"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D404C-292C-4EFA-9679-B5839525F3E4}" type="slidenum">
              <a:rPr lang="en-US" smtClean="0"/>
              <a:t>‹#›</a:t>
            </a:fld>
            <a:endParaRPr lang="en-US"/>
          </a:p>
        </p:txBody>
      </p:sp>
    </p:spTree>
    <p:extLst>
      <p:ext uri="{BB962C8B-B14F-4D97-AF65-F5344CB8AC3E}">
        <p14:creationId xmlns:p14="http://schemas.microsoft.com/office/powerpoint/2010/main" val="3286314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F08EDC-FFE5-48CA-92B4-9F7136C08851}"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D404C-292C-4EFA-9679-B5839525F3E4}" type="slidenum">
              <a:rPr lang="en-US" smtClean="0"/>
              <a:t>‹#›</a:t>
            </a:fld>
            <a:endParaRPr lang="en-US"/>
          </a:p>
        </p:txBody>
      </p:sp>
    </p:spTree>
    <p:extLst>
      <p:ext uri="{BB962C8B-B14F-4D97-AF65-F5344CB8AC3E}">
        <p14:creationId xmlns:p14="http://schemas.microsoft.com/office/powerpoint/2010/main" val="105894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F08EDC-FFE5-48CA-92B4-9F7136C08851}"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AD404C-292C-4EFA-9679-B5839525F3E4}" type="slidenum">
              <a:rPr lang="en-US" smtClean="0"/>
              <a:t>‹#›</a:t>
            </a:fld>
            <a:endParaRPr lang="en-US"/>
          </a:p>
        </p:txBody>
      </p:sp>
    </p:spTree>
    <p:extLst>
      <p:ext uri="{BB962C8B-B14F-4D97-AF65-F5344CB8AC3E}">
        <p14:creationId xmlns:p14="http://schemas.microsoft.com/office/powerpoint/2010/main" val="347408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F08EDC-FFE5-48CA-92B4-9F7136C08851}"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AD404C-292C-4EFA-9679-B5839525F3E4}" type="slidenum">
              <a:rPr lang="en-US" smtClean="0"/>
              <a:t>‹#›</a:t>
            </a:fld>
            <a:endParaRPr lang="en-US"/>
          </a:p>
        </p:txBody>
      </p:sp>
    </p:spTree>
    <p:extLst>
      <p:ext uri="{BB962C8B-B14F-4D97-AF65-F5344CB8AC3E}">
        <p14:creationId xmlns:p14="http://schemas.microsoft.com/office/powerpoint/2010/main" val="151798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08EDC-FFE5-48CA-92B4-9F7136C08851}"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AD404C-292C-4EFA-9679-B5839525F3E4}" type="slidenum">
              <a:rPr lang="en-US" smtClean="0"/>
              <a:t>‹#›</a:t>
            </a:fld>
            <a:endParaRPr lang="en-US"/>
          </a:p>
        </p:txBody>
      </p:sp>
    </p:spTree>
    <p:extLst>
      <p:ext uri="{BB962C8B-B14F-4D97-AF65-F5344CB8AC3E}">
        <p14:creationId xmlns:p14="http://schemas.microsoft.com/office/powerpoint/2010/main" val="3072123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F08EDC-FFE5-48CA-92B4-9F7136C08851}"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D404C-292C-4EFA-9679-B5839525F3E4}" type="slidenum">
              <a:rPr lang="en-US" smtClean="0"/>
              <a:t>‹#›</a:t>
            </a:fld>
            <a:endParaRPr lang="en-US"/>
          </a:p>
        </p:txBody>
      </p:sp>
    </p:spTree>
    <p:extLst>
      <p:ext uri="{BB962C8B-B14F-4D97-AF65-F5344CB8AC3E}">
        <p14:creationId xmlns:p14="http://schemas.microsoft.com/office/powerpoint/2010/main" val="327201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F08EDC-FFE5-48CA-92B4-9F7136C08851}"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D404C-292C-4EFA-9679-B5839525F3E4}" type="slidenum">
              <a:rPr lang="en-US" smtClean="0"/>
              <a:t>‹#›</a:t>
            </a:fld>
            <a:endParaRPr lang="en-US"/>
          </a:p>
        </p:txBody>
      </p:sp>
    </p:spTree>
    <p:extLst>
      <p:ext uri="{BB962C8B-B14F-4D97-AF65-F5344CB8AC3E}">
        <p14:creationId xmlns:p14="http://schemas.microsoft.com/office/powerpoint/2010/main" val="111556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08EDC-FFE5-48CA-92B4-9F7136C08851}"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D404C-292C-4EFA-9679-B5839525F3E4}" type="slidenum">
              <a:rPr lang="en-US" smtClean="0"/>
              <a:t>‹#›</a:t>
            </a:fld>
            <a:endParaRPr lang="en-US"/>
          </a:p>
        </p:txBody>
      </p:sp>
    </p:spTree>
    <p:extLst>
      <p:ext uri="{BB962C8B-B14F-4D97-AF65-F5344CB8AC3E}">
        <p14:creationId xmlns:p14="http://schemas.microsoft.com/office/powerpoint/2010/main" val="3579645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nobelprize.org/educational/physics/microscopes/timeline/" TargetMode="External"/><Relationship Id="rId2" Type="http://schemas.openxmlformats.org/officeDocument/2006/relationships/hyperlink" Target="http://www.microscope-detective.com/microscope-experiments-for-kids.html#sthash.4neHeNRq.QhckpWbn.dpbs" TargetMode="External"/><Relationship Id="rId1" Type="http://schemas.openxmlformats.org/officeDocument/2006/relationships/slideLayout" Target="../slideLayouts/slideLayout7.xml"/><Relationship Id="rId6" Type="http://schemas.openxmlformats.org/officeDocument/2006/relationships/hyperlink" Target="http://www.sciencemag.org/news/2017/01/scientists-retrieve-80-million-year-old-dinosaur-protein-milestone-paper" TargetMode="External"/><Relationship Id="rId5" Type="http://schemas.openxmlformats.org/officeDocument/2006/relationships/hyperlink" Target="https://www.microscopeworld.com/t-the-history-of-the-microscope-infographic.aspx" TargetMode="External"/><Relationship Id="rId4" Type="http://schemas.openxmlformats.org/officeDocument/2006/relationships/hyperlink" Target="https://www.sciencelearn.org.nz/resources/495-magnification-and-resolutio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673116-3A78-4969-8432-DC7EC3DE9747}"/>
              </a:ext>
            </a:extLst>
          </p:cNvPr>
          <p:cNvSpPr txBox="1"/>
          <p:nvPr/>
        </p:nvSpPr>
        <p:spPr>
          <a:xfrm>
            <a:off x="263236" y="96982"/>
            <a:ext cx="11665528" cy="6463308"/>
          </a:xfrm>
          <a:prstGeom prst="rect">
            <a:avLst/>
          </a:prstGeom>
          <a:noFill/>
        </p:spPr>
        <p:txBody>
          <a:bodyPr wrap="square" rtlCol="0">
            <a:spAutoFit/>
          </a:bodyPr>
          <a:lstStyle/>
          <a:p>
            <a:r>
              <a:rPr lang="en-US" dirty="0"/>
              <a:t>Richard Wittie</a:t>
            </a:r>
            <a:br>
              <a:rPr lang="en-US" dirty="0"/>
            </a:br>
            <a:r>
              <a:rPr lang="en-US" dirty="0"/>
              <a:t>Homework week 15 Digital Microscopes</a:t>
            </a:r>
          </a:p>
          <a:p>
            <a:r>
              <a:rPr lang="en-US" dirty="0"/>
              <a:t>24 April 2018</a:t>
            </a:r>
          </a:p>
          <a:p>
            <a:endParaRPr lang="en-US" dirty="0"/>
          </a:p>
          <a:p>
            <a:r>
              <a:rPr lang="en-US" b="1" dirty="0"/>
              <a:t>Task 1:  Gather items with interesting textures that you’d like to examine under the microscope. Be sure to collect both organic and non-organic items. Even if you are not sure about exactly what plant or rock or object you are looking at, bring a sample, such as the leaf or stalk or seedpod and we’ll try to identify them.</a:t>
            </a:r>
          </a:p>
          <a:p>
            <a:r>
              <a:rPr lang="en-US" b="1" dirty="0"/>
              <a:t>a. make a list of the items you gathered and examined under the microscope.</a:t>
            </a:r>
          </a:p>
          <a:p>
            <a:r>
              <a:rPr lang="en-US" b="1" dirty="0"/>
              <a:t>         </a:t>
            </a:r>
            <a:r>
              <a:rPr lang="en-US" dirty="0"/>
              <a:t>1) Baltic Amber</a:t>
            </a:r>
            <a:br>
              <a:rPr lang="en-US" dirty="0"/>
            </a:br>
            <a:r>
              <a:rPr lang="en-US" dirty="0"/>
              <a:t>         2) Copal </a:t>
            </a:r>
          </a:p>
          <a:p>
            <a:r>
              <a:rPr lang="en-US" b="1" dirty="0"/>
              <a:t>b. Try out some of the microscope settings and options such as various angles, using the light/not using the light, and different levels of magnification. Examine and photograph at least one item using different variations in light or magnification levels</a:t>
            </a:r>
          </a:p>
          <a:p>
            <a:r>
              <a:rPr lang="en-US" b="1" dirty="0"/>
              <a:t>c. identify some vocabulary words and/or concepts that students would need to know in order to understand what they are seeing under the microscope</a:t>
            </a:r>
          </a:p>
          <a:p>
            <a:r>
              <a:rPr lang="en-US" b="1" dirty="0"/>
              <a:t> </a:t>
            </a:r>
            <a:r>
              <a:rPr lang="en-US" dirty="0"/>
              <a:t>          Copal is semi-fossilized tree sap. It is semi-fossilized because unlike Amber it has not fully turned to stone. Copal is like harden resin. It can burn, melt, and can still have an odor of the sap if heated. Amber on the other hand is completely fossilized and is usually much older than copal. Amber is also more rare because the types of sap producing plants at the time and the same processes of fossilization can destroy or alter the sap preventing fossilization. Plant sap is a plants way of protecting a wound, because it is sticky bugs, reptiles, birds and other mater can get caught in it and covered with more sap. If the right conditions exist it can turn into copal or amber.  Unfortunately the same drying process within the fossilization that mummifies insects and other items also destroys any DNA, so we need to look else ware for viable DNA for Jurassic Park.</a:t>
            </a:r>
            <a:endParaRPr lang="en-US" b="1" dirty="0"/>
          </a:p>
        </p:txBody>
      </p:sp>
    </p:spTree>
    <p:extLst>
      <p:ext uri="{BB962C8B-B14F-4D97-AF65-F5344CB8AC3E}">
        <p14:creationId xmlns:p14="http://schemas.microsoft.com/office/powerpoint/2010/main" val="566557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4207" y="157655"/>
            <a:ext cx="8502869" cy="6377152"/>
          </a:xfrm>
          <a:prstGeom prst="rect">
            <a:avLst/>
          </a:prstGeom>
        </p:spPr>
      </p:pic>
      <p:sp>
        <p:nvSpPr>
          <p:cNvPr id="3" name="TextBox 2"/>
          <p:cNvSpPr txBox="1"/>
          <p:nvPr/>
        </p:nvSpPr>
        <p:spPr>
          <a:xfrm>
            <a:off x="2039007" y="6350141"/>
            <a:ext cx="3605049" cy="369332"/>
          </a:xfrm>
          <a:prstGeom prst="rect">
            <a:avLst/>
          </a:prstGeom>
          <a:noFill/>
        </p:spPr>
        <p:txBody>
          <a:bodyPr wrap="square" rtlCol="0">
            <a:spAutoFit/>
          </a:bodyPr>
          <a:lstStyle/>
          <a:p>
            <a:r>
              <a:rPr lang="en-US" dirty="0"/>
              <a:t>Possible </a:t>
            </a:r>
            <a:r>
              <a:rPr lang="en-US" dirty="0" err="1"/>
              <a:t>knat</a:t>
            </a:r>
            <a:r>
              <a:rPr lang="en-US" dirty="0"/>
              <a:t> in amber</a:t>
            </a:r>
          </a:p>
        </p:txBody>
      </p:sp>
    </p:spTree>
    <p:extLst>
      <p:ext uri="{BB962C8B-B14F-4D97-AF65-F5344CB8AC3E}">
        <p14:creationId xmlns:p14="http://schemas.microsoft.com/office/powerpoint/2010/main" val="329610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7779" y="212834"/>
            <a:ext cx="8744607" cy="6558456"/>
          </a:xfrm>
          <a:prstGeom prst="rect">
            <a:avLst/>
          </a:prstGeom>
        </p:spPr>
      </p:pic>
    </p:spTree>
    <p:extLst>
      <p:ext uri="{BB962C8B-B14F-4D97-AF65-F5344CB8AC3E}">
        <p14:creationId xmlns:p14="http://schemas.microsoft.com/office/powerpoint/2010/main" val="1441050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9600" y="1198177"/>
            <a:ext cx="6096000" cy="4572000"/>
          </a:xfrm>
          <a:prstGeom prst="rect">
            <a:avLst/>
          </a:prstGeom>
        </p:spPr>
      </p:pic>
      <p:sp>
        <p:nvSpPr>
          <p:cNvPr id="3" name="TextBox 2"/>
          <p:cNvSpPr txBox="1"/>
          <p:nvPr/>
        </p:nvSpPr>
        <p:spPr>
          <a:xfrm>
            <a:off x="126124" y="3050627"/>
            <a:ext cx="2879835" cy="378372"/>
          </a:xfrm>
          <a:prstGeom prst="rect">
            <a:avLst/>
          </a:prstGeom>
          <a:noFill/>
        </p:spPr>
        <p:txBody>
          <a:bodyPr wrap="square" rtlCol="0">
            <a:spAutoFit/>
          </a:bodyPr>
          <a:lstStyle/>
          <a:p>
            <a:r>
              <a:rPr lang="en-US" dirty="0"/>
              <a:t>Possible fly?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876" y="436176"/>
            <a:ext cx="6096000" cy="4572000"/>
          </a:xfrm>
          <a:prstGeom prst="rect">
            <a:avLst/>
          </a:prstGeom>
        </p:spPr>
      </p:pic>
      <p:sp>
        <p:nvSpPr>
          <p:cNvPr id="5" name="TextBox 4"/>
          <p:cNvSpPr txBox="1"/>
          <p:nvPr/>
        </p:nvSpPr>
        <p:spPr>
          <a:xfrm>
            <a:off x="8833946" y="5060254"/>
            <a:ext cx="3972910" cy="369332"/>
          </a:xfrm>
          <a:prstGeom prst="rect">
            <a:avLst/>
          </a:prstGeom>
          <a:noFill/>
        </p:spPr>
        <p:txBody>
          <a:bodyPr wrap="square" rtlCol="0">
            <a:spAutoFit/>
          </a:bodyPr>
          <a:lstStyle/>
          <a:p>
            <a:r>
              <a:rPr lang="en-US" dirty="0"/>
              <a:t>Flee? Or moss?</a:t>
            </a:r>
          </a:p>
        </p:txBody>
      </p:sp>
      <p:sp>
        <p:nvSpPr>
          <p:cNvPr id="7" name="TextBox 6">
            <a:extLst>
              <a:ext uri="{FF2B5EF4-FFF2-40B4-BE49-F238E27FC236}">
                <a16:creationId xmlns:a16="http://schemas.microsoft.com/office/drawing/2014/main" id="{944DF310-5B4B-43B1-A351-308E62691CA5}"/>
              </a:ext>
            </a:extLst>
          </p:cNvPr>
          <p:cNvSpPr txBox="1"/>
          <p:nvPr/>
        </p:nvSpPr>
        <p:spPr>
          <a:xfrm>
            <a:off x="5278582" y="6038638"/>
            <a:ext cx="1330036" cy="369332"/>
          </a:xfrm>
          <a:prstGeom prst="rect">
            <a:avLst/>
          </a:prstGeom>
          <a:noFill/>
        </p:spPr>
        <p:txBody>
          <a:bodyPr wrap="square" rtlCol="0">
            <a:spAutoFit/>
          </a:bodyPr>
          <a:lstStyle/>
          <a:p>
            <a:r>
              <a:rPr lang="en-US" dirty="0"/>
              <a:t>Dirt on lens</a:t>
            </a:r>
          </a:p>
        </p:txBody>
      </p:sp>
      <p:cxnSp>
        <p:nvCxnSpPr>
          <p:cNvPr id="9" name="Straight Connector 8">
            <a:extLst>
              <a:ext uri="{FF2B5EF4-FFF2-40B4-BE49-F238E27FC236}">
                <a16:creationId xmlns:a16="http://schemas.microsoft.com/office/drawing/2014/main" id="{2356C503-4B68-4D9F-B284-C062468C8C05}"/>
              </a:ext>
            </a:extLst>
          </p:cNvPr>
          <p:cNvCxnSpPr/>
          <p:nvPr/>
        </p:nvCxnSpPr>
        <p:spPr>
          <a:xfrm>
            <a:off x="4959927" y="5060254"/>
            <a:ext cx="734291" cy="966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F49E13-1D18-4A38-A51D-0550B4BDF3DD}"/>
              </a:ext>
            </a:extLst>
          </p:cNvPr>
          <p:cNvCxnSpPr>
            <a:cxnSpLocks/>
          </p:cNvCxnSpPr>
          <p:nvPr/>
        </p:nvCxnSpPr>
        <p:spPr>
          <a:xfrm flipH="1">
            <a:off x="6096001" y="4015906"/>
            <a:ext cx="1413163" cy="201082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848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1228" y="1153511"/>
            <a:ext cx="6096000" cy="4572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628" y="1153510"/>
            <a:ext cx="6096000" cy="4572000"/>
          </a:xfrm>
          <a:prstGeom prst="rect">
            <a:avLst/>
          </a:prstGeom>
        </p:spPr>
      </p:pic>
      <p:sp>
        <p:nvSpPr>
          <p:cNvPr id="5" name="TextBox 4"/>
          <p:cNvSpPr txBox="1"/>
          <p:nvPr/>
        </p:nvSpPr>
        <p:spPr>
          <a:xfrm>
            <a:off x="5717628" y="391510"/>
            <a:ext cx="3941379" cy="369332"/>
          </a:xfrm>
          <a:prstGeom prst="rect">
            <a:avLst/>
          </a:prstGeom>
          <a:noFill/>
        </p:spPr>
        <p:txBody>
          <a:bodyPr wrap="square" rtlCol="0">
            <a:spAutoFit/>
          </a:bodyPr>
          <a:lstStyle/>
          <a:p>
            <a:r>
              <a:rPr lang="en-US" dirty="0"/>
              <a:t>Top view                              bottom view</a:t>
            </a:r>
          </a:p>
        </p:txBody>
      </p:sp>
    </p:spTree>
    <p:extLst>
      <p:ext uri="{BB962C8B-B14F-4D97-AF65-F5344CB8AC3E}">
        <p14:creationId xmlns:p14="http://schemas.microsoft.com/office/powerpoint/2010/main" val="3538065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570552" y="854769"/>
            <a:ext cx="7050896" cy="5341358"/>
          </a:xfrm>
          <a:prstGeom prst="rect">
            <a:avLst/>
          </a:prstGeom>
        </p:spPr>
      </p:pic>
      <p:sp>
        <p:nvSpPr>
          <p:cNvPr id="3" name="TextBox 2"/>
          <p:cNvSpPr txBox="1"/>
          <p:nvPr/>
        </p:nvSpPr>
        <p:spPr>
          <a:xfrm>
            <a:off x="4248949" y="5236541"/>
            <a:ext cx="4225159" cy="707886"/>
          </a:xfrm>
          <a:prstGeom prst="rect">
            <a:avLst/>
          </a:prstGeom>
          <a:noFill/>
        </p:spPr>
        <p:txBody>
          <a:bodyPr wrap="square" rtlCol="0">
            <a:spAutoFit/>
          </a:bodyPr>
          <a:lstStyle/>
          <a:p>
            <a:r>
              <a:rPr lang="en-US" sz="2000" b="1" dirty="0"/>
              <a:t>Madagascar Copal, Pleistocene in age</a:t>
            </a:r>
            <a:br>
              <a:rPr lang="en-US" sz="2000" b="1" dirty="0"/>
            </a:br>
            <a:r>
              <a:rPr lang="en-US" sz="2000" b="1" dirty="0"/>
              <a:t>     (2,588,000 to 11,700 years ago)</a:t>
            </a:r>
          </a:p>
        </p:txBody>
      </p:sp>
    </p:spTree>
    <p:extLst>
      <p:ext uri="{BB962C8B-B14F-4D97-AF65-F5344CB8AC3E}">
        <p14:creationId xmlns:p14="http://schemas.microsoft.com/office/powerpoint/2010/main" val="3834547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8289" y="220717"/>
            <a:ext cx="8156027" cy="6117021"/>
          </a:xfrm>
          <a:prstGeom prst="rect">
            <a:avLst/>
          </a:prstGeom>
        </p:spPr>
      </p:pic>
      <p:sp>
        <p:nvSpPr>
          <p:cNvPr id="3" name="TextBox 2"/>
          <p:cNvSpPr txBox="1"/>
          <p:nvPr/>
        </p:nvSpPr>
        <p:spPr>
          <a:xfrm>
            <a:off x="2511972" y="6484883"/>
            <a:ext cx="7172355" cy="369332"/>
          </a:xfrm>
          <a:prstGeom prst="rect">
            <a:avLst/>
          </a:prstGeom>
          <a:noFill/>
        </p:spPr>
        <p:txBody>
          <a:bodyPr wrap="square" rtlCol="0">
            <a:spAutoFit/>
          </a:bodyPr>
          <a:lstStyle/>
          <a:p>
            <a:r>
              <a:rPr lang="en-US" dirty="0"/>
              <a:t>Surface cracks with decomposed seed on surface?</a:t>
            </a:r>
          </a:p>
        </p:txBody>
      </p:sp>
    </p:spTree>
    <p:extLst>
      <p:ext uri="{BB962C8B-B14F-4D97-AF65-F5344CB8AC3E}">
        <p14:creationId xmlns:p14="http://schemas.microsoft.com/office/powerpoint/2010/main" val="2135985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1352" y="268013"/>
            <a:ext cx="7998372" cy="5998779"/>
          </a:xfrm>
          <a:prstGeom prst="rect">
            <a:avLst/>
          </a:prstGeom>
        </p:spPr>
      </p:pic>
      <p:sp>
        <p:nvSpPr>
          <p:cNvPr id="3" name="TextBox 2"/>
          <p:cNvSpPr txBox="1"/>
          <p:nvPr/>
        </p:nvSpPr>
        <p:spPr>
          <a:xfrm>
            <a:off x="2186152" y="6390290"/>
            <a:ext cx="5875282" cy="369332"/>
          </a:xfrm>
          <a:prstGeom prst="rect">
            <a:avLst/>
          </a:prstGeom>
          <a:noFill/>
        </p:spPr>
        <p:txBody>
          <a:bodyPr wrap="square" rtlCol="0">
            <a:spAutoFit/>
          </a:bodyPr>
          <a:lstStyle/>
          <a:p>
            <a:r>
              <a:rPr lang="en-US" dirty="0"/>
              <a:t>Air or water bubbles under the surface in copal</a:t>
            </a:r>
          </a:p>
        </p:txBody>
      </p:sp>
    </p:spTree>
    <p:extLst>
      <p:ext uri="{BB962C8B-B14F-4D97-AF65-F5344CB8AC3E}">
        <p14:creationId xmlns:p14="http://schemas.microsoft.com/office/powerpoint/2010/main" val="2587206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5945" y="338959"/>
            <a:ext cx="7451834" cy="5588875"/>
          </a:xfrm>
          <a:prstGeom prst="rect">
            <a:avLst/>
          </a:prstGeom>
        </p:spPr>
      </p:pic>
      <p:sp>
        <p:nvSpPr>
          <p:cNvPr id="3" name="TextBox 2"/>
          <p:cNvSpPr txBox="1"/>
          <p:nvPr/>
        </p:nvSpPr>
        <p:spPr>
          <a:xfrm>
            <a:off x="2795752" y="6306207"/>
            <a:ext cx="3741682" cy="369332"/>
          </a:xfrm>
          <a:prstGeom prst="rect">
            <a:avLst/>
          </a:prstGeom>
          <a:noFill/>
        </p:spPr>
        <p:txBody>
          <a:bodyPr wrap="square" rtlCol="0">
            <a:spAutoFit/>
          </a:bodyPr>
          <a:lstStyle/>
          <a:p>
            <a:r>
              <a:rPr lang="en-US" dirty="0"/>
              <a:t>Insect under surface cracks</a:t>
            </a:r>
          </a:p>
        </p:txBody>
      </p:sp>
      <p:sp>
        <p:nvSpPr>
          <p:cNvPr id="4" name="TextBox 3">
            <a:extLst>
              <a:ext uri="{FF2B5EF4-FFF2-40B4-BE49-F238E27FC236}">
                <a16:creationId xmlns:a16="http://schemas.microsoft.com/office/drawing/2014/main" id="{B8058535-50E3-4C5B-94E4-482567B0A6AC}"/>
              </a:ext>
            </a:extLst>
          </p:cNvPr>
          <p:cNvSpPr txBox="1"/>
          <p:nvPr/>
        </p:nvSpPr>
        <p:spPr>
          <a:xfrm>
            <a:off x="715182" y="1122218"/>
            <a:ext cx="1260763" cy="369332"/>
          </a:xfrm>
          <a:prstGeom prst="rect">
            <a:avLst/>
          </a:prstGeom>
          <a:noFill/>
        </p:spPr>
        <p:txBody>
          <a:bodyPr wrap="square" rtlCol="0">
            <a:spAutoFit/>
          </a:bodyPr>
          <a:lstStyle/>
          <a:p>
            <a:r>
              <a:rPr lang="en-US" dirty="0"/>
              <a:t>bug</a:t>
            </a:r>
          </a:p>
        </p:txBody>
      </p:sp>
      <p:cxnSp>
        <p:nvCxnSpPr>
          <p:cNvPr id="6" name="Straight Connector 5">
            <a:extLst>
              <a:ext uri="{FF2B5EF4-FFF2-40B4-BE49-F238E27FC236}">
                <a16:creationId xmlns:a16="http://schemas.microsoft.com/office/drawing/2014/main" id="{87EB816A-EFD4-43E8-AB01-6AE4DCD09031}"/>
              </a:ext>
            </a:extLst>
          </p:cNvPr>
          <p:cNvCxnSpPr/>
          <p:nvPr/>
        </p:nvCxnSpPr>
        <p:spPr>
          <a:xfrm flipH="1">
            <a:off x="1496291" y="1233055"/>
            <a:ext cx="2715491"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B4FFD27-2EFF-455F-B166-EACF7AA87299}"/>
              </a:ext>
            </a:extLst>
          </p:cNvPr>
          <p:cNvCxnSpPr/>
          <p:nvPr/>
        </p:nvCxnSpPr>
        <p:spPr>
          <a:xfrm flipH="1" flipV="1">
            <a:off x="1482436" y="1306884"/>
            <a:ext cx="1759528" cy="150558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246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555" y="332595"/>
            <a:ext cx="7739960" cy="5804969"/>
          </a:xfrm>
          <a:prstGeom prst="rect">
            <a:avLst/>
          </a:prstGeom>
        </p:spPr>
      </p:pic>
      <p:sp>
        <p:nvSpPr>
          <p:cNvPr id="3" name="TextBox 2">
            <a:extLst>
              <a:ext uri="{FF2B5EF4-FFF2-40B4-BE49-F238E27FC236}">
                <a16:creationId xmlns:a16="http://schemas.microsoft.com/office/drawing/2014/main" id="{3D03A67F-826C-432A-B6FF-05CF948A23D4}"/>
              </a:ext>
            </a:extLst>
          </p:cNvPr>
          <p:cNvSpPr txBox="1"/>
          <p:nvPr/>
        </p:nvSpPr>
        <p:spPr>
          <a:xfrm>
            <a:off x="2133599" y="6137564"/>
            <a:ext cx="4946073" cy="646331"/>
          </a:xfrm>
          <a:prstGeom prst="rect">
            <a:avLst/>
          </a:prstGeom>
          <a:noFill/>
        </p:spPr>
        <p:txBody>
          <a:bodyPr wrap="square" rtlCol="0">
            <a:spAutoFit/>
          </a:bodyPr>
          <a:lstStyle/>
          <a:p>
            <a:r>
              <a:rPr lang="en-US" dirty="0"/>
              <a:t>Syrphid fly larvae eating bug or fungi infection</a:t>
            </a:r>
            <a:br>
              <a:rPr lang="en-US" dirty="0"/>
            </a:br>
            <a:r>
              <a:rPr lang="en-US" dirty="0"/>
              <a:t>        (this requires further investigation </a:t>
            </a:r>
            <a:r>
              <a:rPr lang="en-US" dirty="0">
                <a:sym typeface="Wingdings" panose="05000000000000000000" pitchFamily="2" charset="2"/>
              </a:rPr>
              <a:t> )</a:t>
            </a:r>
            <a:r>
              <a:rPr lang="en-US" dirty="0"/>
              <a:t> </a:t>
            </a:r>
          </a:p>
        </p:txBody>
      </p:sp>
      <p:pic>
        <p:nvPicPr>
          <p:cNvPr id="5" name="Picture 4">
            <a:extLst>
              <a:ext uri="{FF2B5EF4-FFF2-40B4-BE49-F238E27FC236}">
                <a16:creationId xmlns:a16="http://schemas.microsoft.com/office/drawing/2014/main" id="{C1AEF507-F50F-4D8A-BB43-FF7C6F0B036C}"/>
              </a:ext>
            </a:extLst>
          </p:cNvPr>
          <p:cNvPicPr>
            <a:picLocks noChangeAspect="1"/>
          </p:cNvPicPr>
          <p:nvPr/>
        </p:nvPicPr>
        <p:blipFill>
          <a:blip r:embed="rId3"/>
          <a:stretch>
            <a:fillRect/>
          </a:stretch>
        </p:blipFill>
        <p:spPr>
          <a:xfrm>
            <a:off x="8998093" y="3429000"/>
            <a:ext cx="2590800" cy="1771650"/>
          </a:xfrm>
          <a:prstGeom prst="rect">
            <a:avLst/>
          </a:prstGeom>
        </p:spPr>
      </p:pic>
      <p:sp>
        <p:nvSpPr>
          <p:cNvPr id="7" name="Rectangle 6">
            <a:extLst>
              <a:ext uri="{FF2B5EF4-FFF2-40B4-BE49-F238E27FC236}">
                <a16:creationId xmlns:a16="http://schemas.microsoft.com/office/drawing/2014/main" id="{1B0C13B0-6237-458C-A59A-552072AF2786}"/>
              </a:ext>
            </a:extLst>
          </p:cNvPr>
          <p:cNvSpPr/>
          <p:nvPr/>
        </p:nvSpPr>
        <p:spPr>
          <a:xfrm>
            <a:off x="8839199" y="5352734"/>
            <a:ext cx="5327315" cy="646331"/>
          </a:xfrm>
          <a:prstGeom prst="rect">
            <a:avLst/>
          </a:prstGeom>
        </p:spPr>
        <p:txBody>
          <a:bodyPr wrap="square">
            <a:spAutoFit/>
          </a:bodyPr>
          <a:lstStyle/>
          <a:p>
            <a:r>
              <a:rPr lang="en-US" dirty="0" err="1"/>
              <a:t>Entomophthora</a:t>
            </a:r>
            <a:r>
              <a:rPr lang="en-US" dirty="0"/>
              <a:t> </a:t>
            </a:r>
            <a:r>
              <a:rPr lang="en-US" dirty="0" err="1"/>
              <a:t>muscae</a:t>
            </a:r>
            <a:r>
              <a:rPr lang="en-US" dirty="0"/>
              <a:t> fungi </a:t>
            </a:r>
            <a:br>
              <a:rPr lang="en-US" dirty="0"/>
            </a:br>
            <a:r>
              <a:rPr lang="en-US" dirty="0"/>
              <a:t>on a fruit flies</a:t>
            </a:r>
          </a:p>
        </p:txBody>
      </p:sp>
      <p:sp>
        <p:nvSpPr>
          <p:cNvPr id="8" name="TextBox 7">
            <a:extLst>
              <a:ext uri="{FF2B5EF4-FFF2-40B4-BE49-F238E27FC236}">
                <a16:creationId xmlns:a16="http://schemas.microsoft.com/office/drawing/2014/main" id="{53DCA489-E488-44E7-95CA-097155914326}"/>
              </a:ext>
            </a:extLst>
          </p:cNvPr>
          <p:cNvSpPr txBox="1"/>
          <p:nvPr/>
        </p:nvSpPr>
        <p:spPr>
          <a:xfrm>
            <a:off x="8998093" y="5200650"/>
            <a:ext cx="2619375" cy="215444"/>
          </a:xfrm>
          <a:prstGeom prst="rect">
            <a:avLst/>
          </a:prstGeom>
          <a:noFill/>
        </p:spPr>
        <p:txBody>
          <a:bodyPr wrap="square" rtlCol="0">
            <a:spAutoFit/>
          </a:bodyPr>
          <a:lstStyle/>
          <a:p>
            <a:r>
              <a:rPr lang="en-US" sz="800" dirty="0"/>
              <a:t>https://microcosmos.foldscope.com/?p=16457</a:t>
            </a:r>
          </a:p>
        </p:txBody>
      </p:sp>
      <p:pic>
        <p:nvPicPr>
          <p:cNvPr id="11" name="Picture 10">
            <a:extLst>
              <a:ext uri="{FF2B5EF4-FFF2-40B4-BE49-F238E27FC236}">
                <a16:creationId xmlns:a16="http://schemas.microsoft.com/office/drawing/2014/main" id="{79F58C5A-66BA-49B4-A0CC-0F25E55E4C23}"/>
              </a:ext>
            </a:extLst>
          </p:cNvPr>
          <p:cNvPicPr>
            <a:picLocks noChangeAspect="1"/>
          </p:cNvPicPr>
          <p:nvPr/>
        </p:nvPicPr>
        <p:blipFill>
          <a:blip r:embed="rId4"/>
          <a:stretch>
            <a:fillRect/>
          </a:stretch>
        </p:blipFill>
        <p:spPr>
          <a:xfrm>
            <a:off x="8839199" y="471093"/>
            <a:ext cx="2879874" cy="1771650"/>
          </a:xfrm>
          <a:prstGeom prst="rect">
            <a:avLst/>
          </a:prstGeom>
        </p:spPr>
      </p:pic>
      <p:sp>
        <p:nvSpPr>
          <p:cNvPr id="12" name="Rectangle 11">
            <a:extLst>
              <a:ext uri="{FF2B5EF4-FFF2-40B4-BE49-F238E27FC236}">
                <a16:creationId xmlns:a16="http://schemas.microsoft.com/office/drawing/2014/main" id="{D1BE4D07-F0F4-478D-9D78-E45825D6F4B5}"/>
              </a:ext>
            </a:extLst>
          </p:cNvPr>
          <p:cNvSpPr/>
          <p:nvPr/>
        </p:nvSpPr>
        <p:spPr>
          <a:xfrm>
            <a:off x="8995675" y="2394827"/>
            <a:ext cx="2566921" cy="646331"/>
          </a:xfrm>
          <a:prstGeom prst="rect">
            <a:avLst/>
          </a:prstGeom>
        </p:spPr>
        <p:txBody>
          <a:bodyPr wrap="none">
            <a:spAutoFit/>
          </a:bodyPr>
          <a:lstStyle/>
          <a:p>
            <a:r>
              <a:rPr lang="en-US" dirty="0"/>
              <a:t>Syrphid Fly Larvae eating </a:t>
            </a:r>
            <a:br>
              <a:rPr lang="en-US" dirty="0"/>
            </a:br>
            <a:r>
              <a:rPr lang="en-US" dirty="0"/>
              <a:t>Oleander Aphids</a:t>
            </a:r>
          </a:p>
        </p:txBody>
      </p:sp>
      <p:sp>
        <p:nvSpPr>
          <p:cNvPr id="13" name="Rectangle 12">
            <a:extLst>
              <a:ext uri="{FF2B5EF4-FFF2-40B4-BE49-F238E27FC236}">
                <a16:creationId xmlns:a16="http://schemas.microsoft.com/office/drawing/2014/main" id="{8247D785-44EC-454B-B96F-6F71BF3D0CA5}"/>
              </a:ext>
            </a:extLst>
          </p:cNvPr>
          <p:cNvSpPr/>
          <p:nvPr/>
        </p:nvSpPr>
        <p:spPr>
          <a:xfrm>
            <a:off x="8312728" y="2279600"/>
            <a:ext cx="6096000" cy="215444"/>
          </a:xfrm>
          <a:prstGeom prst="rect">
            <a:avLst/>
          </a:prstGeom>
        </p:spPr>
        <p:txBody>
          <a:bodyPr>
            <a:spAutoFit/>
          </a:bodyPr>
          <a:lstStyle/>
          <a:p>
            <a:r>
              <a:rPr lang="en-US" sz="800" dirty="0"/>
              <a:t>https://www.whatsthatbug.com/2009/07/29/syrphid-fly-larvae-eat-oleander-aphids/</a:t>
            </a:r>
          </a:p>
        </p:txBody>
      </p:sp>
    </p:spTree>
    <p:extLst>
      <p:ext uri="{BB962C8B-B14F-4D97-AF65-F5344CB8AC3E}">
        <p14:creationId xmlns:p14="http://schemas.microsoft.com/office/powerpoint/2010/main" val="2128457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2497" y="415157"/>
            <a:ext cx="8071945" cy="6053959"/>
          </a:xfrm>
          <a:prstGeom prst="rect">
            <a:avLst/>
          </a:prstGeom>
        </p:spPr>
      </p:pic>
      <p:sp>
        <p:nvSpPr>
          <p:cNvPr id="3" name="TextBox 2"/>
          <p:cNvSpPr txBox="1"/>
          <p:nvPr/>
        </p:nvSpPr>
        <p:spPr>
          <a:xfrm>
            <a:off x="1566041" y="3867806"/>
            <a:ext cx="2322787" cy="923330"/>
          </a:xfrm>
          <a:prstGeom prst="rect">
            <a:avLst/>
          </a:prstGeom>
          <a:noFill/>
        </p:spPr>
        <p:txBody>
          <a:bodyPr wrap="square" rtlCol="0">
            <a:spAutoFit/>
          </a:bodyPr>
          <a:lstStyle/>
          <a:p>
            <a:r>
              <a:rPr lang="en-US" dirty="0"/>
              <a:t>Different angle of infected bug  By bubble</a:t>
            </a:r>
          </a:p>
        </p:txBody>
      </p:sp>
    </p:spTree>
    <p:extLst>
      <p:ext uri="{BB962C8B-B14F-4D97-AF65-F5344CB8AC3E}">
        <p14:creationId xmlns:p14="http://schemas.microsoft.com/office/powerpoint/2010/main" val="97387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76B97C-580B-4807-8FCD-3558EECD652A}"/>
              </a:ext>
            </a:extLst>
          </p:cNvPr>
          <p:cNvSpPr txBox="1"/>
          <p:nvPr/>
        </p:nvSpPr>
        <p:spPr>
          <a:xfrm>
            <a:off x="332509" y="651164"/>
            <a:ext cx="11499273" cy="4801314"/>
          </a:xfrm>
          <a:prstGeom prst="rect">
            <a:avLst/>
          </a:prstGeom>
          <a:noFill/>
        </p:spPr>
        <p:txBody>
          <a:bodyPr wrap="square" rtlCol="0">
            <a:spAutoFit/>
          </a:bodyPr>
          <a:lstStyle/>
          <a:p>
            <a:pPr marL="342900" indent="-342900">
              <a:buAutoNum type="alphaLcPeriod" startAt="4"/>
            </a:pPr>
            <a:r>
              <a:rPr lang="en-US" b="1" dirty="0"/>
              <a:t>identify at least two age-appropriate websites that would help students develop a deeper understanding of the vocabulary and/or concepts you listed in item b above</a:t>
            </a:r>
            <a:br>
              <a:rPr lang="en-US" b="1" dirty="0"/>
            </a:br>
            <a:endParaRPr lang="en-US" b="1" dirty="0"/>
          </a:p>
          <a:p>
            <a:r>
              <a:rPr lang="en-US" dirty="0"/>
              <a:t>Eight Fun and Easy Microscope Experiments for Kids (elementary –HS. Good instructions for viewing items)</a:t>
            </a:r>
          </a:p>
          <a:p>
            <a:r>
              <a:rPr lang="en-US" dirty="0">
                <a:hlinkClick r:id="rId2"/>
              </a:rPr>
              <a:t>http://www.microscope-detective.com/microscope-experiments-for-kids.html#sthash.4neHeNRq.QhckpWbn.dpbs</a:t>
            </a:r>
            <a:br>
              <a:rPr lang="en-US" dirty="0"/>
            </a:br>
            <a:endParaRPr lang="en-US" dirty="0"/>
          </a:p>
          <a:p>
            <a:r>
              <a:rPr lang="en-US" dirty="0"/>
              <a:t>History Poster of the microscope (middle – High school level)</a:t>
            </a:r>
          </a:p>
          <a:p>
            <a:r>
              <a:rPr lang="en-US" dirty="0">
                <a:hlinkClick r:id="rId3"/>
              </a:rPr>
              <a:t>https://www.nobelprize.org/educational/physics/microscopes/timeline/</a:t>
            </a:r>
            <a:br>
              <a:rPr lang="en-US" dirty="0"/>
            </a:br>
            <a:endParaRPr lang="en-US" dirty="0"/>
          </a:p>
          <a:p>
            <a:r>
              <a:rPr lang="en-US" dirty="0"/>
              <a:t>Magnification and Resolution (HS. But has a good picture microscopic size that can be used else ware)</a:t>
            </a:r>
            <a:br>
              <a:rPr lang="en-US" dirty="0"/>
            </a:br>
            <a:r>
              <a:rPr lang="en-US" dirty="0">
                <a:hlinkClick r:id="rId4"/>
              </a:rPr>
              <a:t>https://www.sciencelearn.org.nz/resources/495-magnification-and-resolution</a:t>
            </a:r>
            <a:r>
              <a:rPr lang="en-US" dirty="0"/>
              <a:t> </a:t>
            </a:r>
            <a:br>
              <a:rPr lang="en-US" dirty="0"/>
            </a:br>
            <a:r>
              <a:rPr lang="en-US" dirty="0"/>
              <a:t>Microscope fun facts</a:t>
            </a:r>
          </a:p>
          <a:p>
            <a:r>
              <a:rPr lang="en-US" dirty="0">
                <a:hlinkClick r:id="rId5"/>
              </a:rPr>
              <a:t>https://www.microscopeworld.com/t-the-history-of-the-microscope-infographic.aspx</a:t>
            </a:r>
            <a:r>
              <a:rPr lang="en-US" dirty="0"/>
              <a:t> </a:t>
            </a:r>
          </a:p>
          <a:p>
            <a:endParaRPr lang="en-US" dirty="0"/>
          </a:p>
          <a:p>
            <a:r>
              <a:rPr lang="en-US" dirty="0"/>
              <a:t>Scientists retrieve 80-million-year-old dinosaur protein  (High school level)</a:t>
            </a:r>
          </a:p>
          <a:p>
            <a:r>
              <a:rPr lang="en-US" dirty="0">
                <a:hlinkClick r:id="rId6"/>
              </a:rPr>
              <a:t>http://www.sciencemag.org/news/2017/01/scientists-retrieve-80-million-year-old-dinosaur-protein-milestone-paper</a:t>
            </a:r>
            <a:br>
              <a:rPr lang="en-US" dirty="0"/>
            </a:br>
            <a:endParaRPr lang="en-US" dirty="0"/>
          </a:p>
        </p:txBody>
      </p:sp>
    </p:spTree>
    <p:extLst>
      <p:ext uri="{BB962C8B-B14F-4D97-AF65-F5344CB8AC3E}">
        <p14:creationId xmlns:p14="http://schemas.microsoft.com/office/powerpoint/2010/main" val="4088747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683" y="0"/>
            <a:ext cx="9028228" cy="6771171"/>
          </a:xfrm>
          <a:prstGeom prst="rect">
            <a:avLst/>
          </a:prstGeom>
        </p:spPr>
      </p:pic>
      <p:sp>
        <p:nvSpPr>
          <p:cNvPr id="3" name="TextBox 2">
            <a:extLst>
              <a:ext uri="{FF2B5EF4-FFF2-40B4-BE49-F238E27FC236}">
                <a16:creationId xmlns:a16="http://schemas.microsoft.com/office/drawing/2014/main" id="{62D237D7-EB5A-428D-8F6F-B6EC7556FC99}"/>
              </a:ext>
            </a:extLst>
          </p:cNvPr>
          <p:cNvSpPr txBox="1"/>
          <p:nvPr/>
        </p:nvSpPr>
        <p:spPr>
          <a:xfrm>
            <a:off x="277089" y="803564"/>
            <a:ext cx="1856511" cy="923330"/>
          </a:xfrm>
          <a:prstGeom prst="rect">
            <a:avLst/>
          </a:prstGeom>
          <a:noFill/>
        </p:spPr>
        <p:txBody>
          <a:bodyPr wrap="square" rtlCol="0">
            <a:spAutoFit/>
          </a:bodyPr>
          <a:lstStyle/>
          <a:p>
            <a:r>
              <a:rPr lang="en-US" dirty="0"/>
              <a:t>Surface cracks distorting image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026102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089" y="449317"/>
            <a:ext cx="7966841" cy="5975131"/>
          </a:xfrm>
          <a:prstGeom prst="rect">
            <a:avLst/>
          </a:prstGeom>
        </p:spPr>
      </p:pic>
      <p:sp>
        <p:nvSpPr>
          <p:cNvPr id="3" name="TextBox 2">
            <a:extLst>
              <a:ext uri="{FF2B5EF4-FFF2-40B4-BE49-F238E27FC236}">
                <a16:creationId xmlns:a16="http://schemas.microsoft.com/office/drawing/2014/main" id="{F0620627-A5EE-4270-9C81-64B3D654BE01}"/>
              </a:ext>
            </a:extLst>
          </p:cNvPr>
          <p:cNvSpPr txBox="1"/>
          <p:nvPr/>
        </p:nvSpPr>
        <p:spPr>
          <a:xfrm>
            <a:off x="10377054" y="914399"/>
            <a:ext cx="1260763" cy="369332"/>
          </a:xfrm>
          <a:prstGeom prst="rect">
            <a:avLst/>
          </a:prstGeom>
          <a:noFill/>
        </p:spPr>
        <p:txBody>
          <a:bodyPr wrap="square" rtlCol="0">
            <a:spAutoFit/>
          </a:bodyPr>
          <a:lstStyle/>
          <a:p>
            <a:r>
              <a:rPr lang="en-US" dirty="0"/>
              <a:t>bug</a:t>
            </a:r>
          </a:p>
        </p:txBody>
      </p:sp>
      <p:cxnSp>
        <p:nvCxnSpPr>
          <p:cNvPr id="5" name="Straight Connector 4">
            <a:extLst>
              <a:ext uri="{FF2B5EF4-FFF2-40B4-BE49-F238E27FC236}">
                <a16:creationId xmlns:a16="http://schemas.microsoft.com/office/drawing/2014/main" id="{4780DC20-41A0-44F7-9FA4-3DF885069C4B}"/>
              </a:ext>
            </a:extLst>
          </p:cNvPr>
          <p:cNvCxnSpPr/>
          <p:nvPr/>
        </p:nvCxnSpPr>
        <p:spPr>
          <a:xfrm flipV="1">
            <a:off x="9531927" y="1288473"/>
            <a:ext cx="1233055" cy="1468582"/>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A569D97-B989-4A1E-853B-8B1E562116C3}"/>
              </a:ext>
            </a:extLst>
          </p:cNvPr>
          <p:cNvCxnSpPr/>
          <p:nvPr/>
        </p:nvCxnSpPr>
        <p:spPr>
          <a:xfrm flipV="1">
            <a:off x="7190509" y="1283731"/>
            <a:ext cx="3574473" cy="1223942"/>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76320E08-F789-4E26-87EF-8A0AC48FD2E7}"/>
              </a:ext>
            </a:extLst>
          </p:cNvPr>
          <p:cNvPicPr>
            <a:picLocks noChangeAspect="1"/>
          </p:cNvPicPr>
          <p:nvPr/>
        </p:nvPicPr>
        <p:blipFill>
          <a:blip r:embed="rId3"/>
          <a:stretch>
            <a:fillRect/>
          </a:stretch>
        </p:blipFill>
        <p:spPr>
          <a:xfrm>
            <a:off x="1284260" y="3471518"/>
            <a:ext cx="1310754" cy="493819"/>
          </a:xfrm>
          <a:prstGeom prst="rect">
            <a:avLst/>
          </a:prstGeom>
        </p:spPr>
      </p:pic>
      <p:cxnSp>
        <p:nvCxnSpPr>
          <p:cNvPr id="10" name="Straight Connector 9">
            <a:extLst>
              <a:ext uri="{FF2B5EF4-FFF2-40B4-BE49-F238E27FC236}">
                <a16:creationId xmlns:a16="http://schemas.microsoft.com/office/drawing/2014/main" id="{C3F16C36-BA6E-4027-9206-03A244B730D8}"/>
              </a:ext>
            </a:extLst>
          </p:cNvPr>
          <p:cNvCxnSpPr/>
          <p:nvPr/>
        </p:nvCxnSpPr>
        <p:spPr>
          <a:xfrm flipH="1" flipV="1">
            <a:off x="1579418" y="3865418"/>
            <a:ext cx="1163782" cy="928255"/>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B72D3ED-2E42-4DF5-BD03-BD7EDDE925C3}"/>
              </a:ext>
            </a:extLst>
          </p:cNvPr>
          <p:cNvCxnSpPr/>
          <p:nvPr/>
        </p:nvCxnSpPr>
        <p:spPr>
          <a:xfrm flipV="1">
            <a:off x="9254836" y="1283731"/>
            <a:ext cx="1510146" cy="73903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3490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1430" y="335017"/>
            <a:ext cx="8250621" cy="6187966"/>
          </a:xfrm>
          <a:prstGeom prst="rect">
            <a:avLst/>
          </a:prstGeom>
        </p:spPr>
      </p:pic>
      <p:sp>
        <p:nvSpPr>
          <p:cNvPr id="4" name="TextBox 3">
            <a:extLst>
              <a:ext uri="{FF2B5EF4-FFF2-40B4-BE49-F238E27FC236}">
                <a16:creationId xmlns:a16="http://schemas.microsoft.com/office/drawing/2014/main" id="{89FE391D-4B47-4AE4-8E09-08B671E91E6F}"/>
              </a:ext>
            </a:extLst>
          </p:cNvPr>
          <p:cNvSpPr txBox="1"/>
          <p:nvPr/>
        </p:nvSpPr>
        <p:spPr>
          <a:xfrm>
            <a:off x="235527" y="969818"/>
            <a:ext cx="2396837" cy="923330"/>
          </a:xfrm>
          <a:prstGeom prst="rect">
            <a:avLst/>
          </a:prstGeom>
          <a:noFill/>
        </p:spPr>
        <p:txBody>
          <a:bodyPr wrap="square" rtlCol="0">
            <a:spAutoFit/>
          </a:bodyPr>
          <a:lstStyle/>
          <a:p>
            <a:r>
              <a:rPr lang="en-US" dirty="0"/>
              <a:t>Same image but focused more to the surface</a:t>
            </a:r>
          </a:p>
        </p:txBody>
      </p:sp>
    </p:spTree>
    <p:extLst>
      <p:ext uri="{BB962C8B-B14F-4D97-AF65-F5344CB8AC3E}">
        <p14:creationId xmlns:p14="http://schemas.microsoft.com/office/powerpoint/2010/main" val="416971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860B0C-57E7-4D49-A998-63883F6EE870}"/>
              </a:ext>
            </a:extLst>
          </p:cNvPr>
          <p:cNvSpPr/>
          <p:nvPr/>
        </p:nvSpPr>
        <p:spPr>
          <a:xfrm>
            <a:off x="304799" y="612845"/>
            <a:ext cx="11707091" cy="5909310"/>
          </a:xfrm>
          <a:prstGeom prst="rect">
            <a:avLst/>
          </a:prstGeom>
        </p:spPr>
        <p:txBody>
          <a:bodyPr wrap="square">
            <a:spAutoFit/>
          </a:bodyPr>
          <a:lstStyle/>
          <a:p>
            <a:r>
              <a:rPr lang="en-US" b="1" dirty="0"/>
              <a:t>Task 2:  Take at least 15 pictures of items under the microscope. You must include at least two items from at least three of the categories listed below (text/paper; fabrics/materials/textiles; human body; plants; non-plant outdoor items; everyday indoor objects). Save the images, making sure to name the files appropriately so that your peers in other groups can identify and examine them.</a:t>
            </a:r>
          </a:p>
          <a:p>
            <a:endParaRPr lang="en-US" b="1" dirty="0"/>
          </a:p>
          <a:p>
            <a:r>
              <a:rPr lang="en-US" b="1" dirty="0"/>
              <a:t>Questions to answer:</a:t>
            </a:r>
          </a:p>
          <a:p>
            <a:endParaRPr lang="en-US" b="1" dirty="0"/>
          </a:p>
          <a:p>
            <a:pPr marL="342900" indent="-342900">
              <a:buAutoNum type="alphaLcPeriod"/>
            </a:pPr>
            <a:r>
              <a:rPr lang="en-US" b="1" dirty="0"/>
              <a:t>After viewing several items under the microscope, what did you see that intrigued or surprised you? Did you see anything you didn’t expect or predict?</a:t>
            </a:r>
          </a:p>
          <a:p>
            <a:r>
              <a:rPr lang="en-US" dirty="0"/>
              <a:t>        I was surprised that the copal’s surface was completely full of tiny fractures making it difficult to focus on the insects within</a:t>
            </a:r>
          </a:p>
          <a:p>
            <a:endParaRPr lang="en-US" b="1" dirty="0"/>
          </a:p>
          <a:p>
            <a:r>
              <a:rPr lang="en-US" b="1" dirty="0"/>
              <a:t>b. Give two examples of how digital microscopes could enhance or extend student learning in ways that would not be possible without the use of this technology. </a:t>
            </a:r>
          </a:p>
          <a:p>
            <a:r>
              <a:rPr lang="en-US" dirty="0"/>
              <a:t>Using a digital microscope can reduce cost because everyone can see objects in real time on a screen compared to individual microscopes. Also everyone can see without having to adjust for vision or eyeglasses which could pose a issue. It also allows one to take instant pictures and videos. With some you can also transfer 3D images to a 3D printer </a:t>
            </a:r>
          </a:p>
          <a:p>
            <a:r>
              <a:rPr lang="en-US" b="1" dirty="0"/>
              <a:t>c. Give at least two examples of constraints or obstacles to using digital microscopes in the classroom.</a:t>
            </a:r>
          </a:p>
          <a:p>
            <a:r>
              <a:rPr lang="en-US" dirty="0"/>
              <a:t>1) the need to have a computer or monitor to view with, with the correct program and configuration to use the software</a:t>
            </a:r>
            <a:br>
              <a:rPr lang="en-US" dirty="0"/>
            </a:br>
            <a:r>
              <a:rPr lang="en-US" dirty="0"/>
              <a:t>2) as with any microscope durability and reparability,  being digital its MUCH harder to fix something if it breaks, and parts might not be available because its </a:t>
            </a:r>
            <a:r>
              <a:rPr lang="en-US" dirty="0" err="1"/>
              <a:t>obsoleat</a:t>
            </a:r>
            <a:r>
              <a:rPr lang="en-US" dirty="0"/>
              <a:t> </a:t>
            </a:r>
          </a:p>
        </p:txBody>
      </p:sp>
    </p:spTree>
    <p:extLst>
      <p:ext uri="{BB962C8B-B14F-4D97-AF65-F5344CB8AC3E}">
        <p14:creationId xmlns:p14="http://schemas.microsoft.com/office/powerpoint/2010/main" val="2254668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F4C3E7-E61B-4A9E-AC1B-DAFBA3DBB9CC}"/>
              </a:ext>
            </a:extLst>
          </p:cNvPr>
          <p:cNvSpPr/>
          <p:nvPr/>
        </p:nvSpPr>
        <p:spPr>
          <a:xfrm>
            <a:off x="540327" y="321716"/>
            <a:ext cx="11111345" cy="923330"/>
          </a:xfrm>
          <a:prstGeom prst="rect">
            <a:avLst/>
          </a:prstGeom>
        </p:spPr>
        <p:txBody>
          <a:bodyPr wrap="square">
            <a:spAutoFit/>
          </a:bodyPr>
          <a:lstStyle/>
          <a:p>
            <a:r>
              <a:rPr lang="en-US" dirty="0"/>
              <a:t>Task 3: After examining various items under the microscope from different angles using several different magnifications and light levels, think about ways you might classify the items. Develop categories for the items and briefly describe the criteria your group used for formulating the categories.</a:t>
            </a:r>
          </a:p>
        </p:txBody>
      </p:sp>
      <p:pic>
        <p:nvPicPr>
          <p:cNvPr id="4" name="Picture 3">
            <a:extLst>
              <a:ext uri="{FF2B5EF4-FFF2-40B4-BE49-F238E27FC236}">
                <a16:creationId xmlns:a16="http://schemas.microsoft.com/office/drawing/2014/main" id="{FBDBA16A-8319-4972-9289-36F9FA03E0FE}"/>
              </a:ext>
            </a:extLst>
          </p:cNvPr>
          <p:cNvPicPr>
            <a:picLocks noChangeAspect="1"/>
          </p:cNvPicPr>
          <p:nvPr/>
        </p:nvPicPr>
        <p:blipFill>
          <a:blip r:embed="rId2"/>
          <a:stretch>
            <a:fillRect/>
          </a:stretch>
        </p:blipFill>
        <p:spPr>
          <a:xfrm>
            <a:off x="2295549" y="2286707"/>
            <a:ext cx="7323809" cy="4390476"/>
          </a:xfrm>
          <a:prstGeom prst="rect">
            <a:avLst/>
          </a:prstGeom>
        </p:spPr>
      </p:pic>
      <p:pic>
        <p:nvPicPr>
          <p:cNvPr id="5" name="Picture 4">
            <a:extLst>
              <a:ext uri="{FF2B5EF4-FFF2-40B4-BE49-F238E27FC236}">
                <a16:creationId xmlns:a16="http://schemas.microsoft.com/office/drawing/2014/main" id="{0D4255B0-1468-434A-B25D-8869D38305FB}"/>
              </a:ext>
            </a:extLst>
          </p:cNvPr>
          <p:cNvPicPr>
            <a:picLocks noChangeAspect="1"/>
          </p:cNvPicPr>
          <p:nvPr/>
        </p:nvPicPr>
        <p:blipFill>
          <a:blip r:embed="rId3"/>
          <a:stretch>
            <a:fillRect/>
          </a:stretch>
        </p:blipFill>
        <p:spPr>
          <a:xfrm>
            <a:off x="3176292" y="2877183"/>
            <a:ext cx="2209524" cy="3209524"/>
          </a:xfrm>
          <a:prstGeom prst="rect">
            <a:avLst/>
          </a:prstGeom>
        </p:spPr>
      </p:pic>
      <p:pic>
        <p:nvPicPr>
          <p:cNvPr id="6" name="Picture 5">
            <a:extLst>
              <a:ext uri="{FF2B5EF4-FFF2-40B4-BE49-F238E27FC236}">
                <a16:creationId xmlns:a16="http://schemas.microsoft.com/office/drawing/2014/main" id="{D7F98F46-9AD6-46CC-8108-5CF2EDAFCB63}"/>
              </a:ext>
            </a:extLst>
          </p:cNvPr>
          <p:cNvPicPr>
            <a:picLocks noChangeAspect="1"/>
          </p:cNvPicPr>
          <p:nvPr/>
        </p:nvPicPr>
        <p:blipFill>
          <a:blip r:embed="rId4"/>
          <a:stretch>
            <a:fillRect/>
          </a:stretch>
        </p:blipFill>
        <p:spPr>
          <a:xfrm>
            <a:off x="5357453" y="3381945"/>
            <a:ext cx="1200000" cy="2200000"/>
          </a:xfrm>
          <a:prstGeom prst="rect">
            <a:avLst/>
          </a:prstGeom>
        </p:spPr>
      </p:pic>
      <p:pic>
        <p:nvPicPr>
          <p:cNvPr id="7" name="Picture 6">
            <a:extLst>
              <a:ext uri="{FF2B5EF4-FFF2-40B4-BE49-F238E27FC236}">
                <a16:creationId xmlns:a16="http://schemas.microsoft.com/office/drawing/2014/main" id="{3F955802-D7D7-4B3A-83B8-49BDD6533768}"/>
              </a:ext>
            </a:extLst>
          </p:cNvPr>
          <p:cNvPicPr>
            <a:picLocks noChangeAspect="1"/>
          </p:cNvPicPr>
          <p:nvPr/>
        </p:nvPicPr>
        <p:blipFill>
          <a:blip r:embed="rId5"/>
          <a:stretch>
            <a:fillRect/>
          </a:stretch>
        </p:blipFill>
        <p:spPr>
          <a:xfrm>
            <a:off x="6557453" y="2877183"/>
            <a:ext cx="2295238" cy="3209524"/>
          </a:xfrm>
          <a:prstGeom prst="rect">
            <a:avLst/>
          </a:prstGeom>
        </p:spPr>
      </p:pic>
      <p:sp>
        <p:nvSpPr>
          <p:cNvPr id="8" name="TextBox 7">
            <a:extLst>
              <a:ext uri="{FF2B5EF4-FFF2-40B4-BE49-F238E27FC236}">
                <a16:creationId xmlns:a16="http://schemas.microsoft.com/office/drawing/2014/main" id="{BD3DD49D-73EC-4F18-AE8C-B0BA1AB347A9}"/>
              </a:ext>
            </a:extLst>
          </p:cNvPr>
          <p:cNvSpPr txBox="1"/>
          <p:nvPr/>
        </p:nvSpPr>
        <p:spPr>
          <a:xfrm>
            <a:off x="4648199" y="1835806"/>
            <a:ext cx="2895600" cy="369332"/>
          </a:xfrm>
          <a:prstGeom prst="rect">
            <a:avLst/>
          </a:prstGeom>
          <a:noFill/>
        </p:spPr>
        <p:txBody>
          <a:bodyPr wrap="square" rtlCol="0">
            <a:spAutoFit/>
          </a:bodyPr>
          <a:lstStyle/>
          <a:p>
            <a:r>
              <a:rPr lang="en-US"/>
              <a:t>Insects in Copal and Amber</a:t>
            </a:r>
            <a:endParaRPr lang="en-US" dirty="0"/>
          </a:p>
        </p:txBody>
      </p:sp>
    </p:spTree>
    <p:extLst>
      <p:ext uri="{BB962C8B-B14F-4D97-AF65-F5344CB8AC3E}">
        <p14:creationId xmlns:p14="http://schemas.microsoft.com/office/powerpoint/2010/main" val="245085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7E6B9-DA69-46E2-83C6-264FF1F5A5A4}"/>
              </a:ext>
            </a:extLst>
          </p:cNvPr>
          <p:cNvSpPr/>
          <p:nvPr/>
        </p:nvSpPr>
        <p:spPr>
          <a:xfrm>
            <a:off x="394854" y="349011"/>
            <a:ext cx="11402291" cy="1200329"/>
          </a:xfrm>
          <a:prstGeom prst="rect">
            <a:avLst/>
          </a:prstGeom>
        </p:spPr>
        <p:txBody>
          <a:bodyPr wrap="square">
            <a:spAutoFit/>
          </a:bodyPr>
          <a:lstStyle/>
          <a:p>
            <a:r>
              <a:rPr lang="en-US" dirty="0"/>
              <a:t>Task 4: Create a short slide show of images items you photographed during today’s digital microscope session (minimum of 15 slides). You can use </a:t>
            </a:r>
            <a:r>
              <a:rPr lang="en-US" dirty="0" err="1"/>
              <a:t>powerpoint</a:t>
            </a:r>
            <a:r>
              <a:rPr lang="en-US" dirty="0"/>
              <a:t> or one of the Web 2.0 tools available online for free such as </a:t>
            </a:r>
            <a:r>
              <a:rPr lang="en-US" dirty="0" err="1"/>
              <a:t>Animoto</a:t>
            </a:r>
            <a:r>
              <a:rPr lang="en-US" dirty="0"/>
              <a:t> or Prezi. Be prepared to share your slide show with the class next week.</a:t>
            </a:r>
          </a:p>
          <a:p>
            <a:endParaRPr lang="en-US" dirty="0"/>
          </a:p>
        </p:txBody>
      </p:sp>
    </p:spTree>
    <p:extLst>
      <p:ext uri="{BB962C8B-B14F-4D97-AF65-F5344CB8AC3E}">
        <p14:creationId xmlns:p14="http://schemas.microsoft.com/office/powerpoint/2010/main" val="53653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954" y="639550"/>
            <a:ext cx="8144121" cy="6108091"/>
          </a:xfrm>
          <a:prstGeom prst="rect">
            <a:avLst/>
          </a:prstGeom>
        </p:spPr>
      </p:pic>
      <p:sp>
        <p:nvSpPr>
          <p:cNvPr id="2" name="TextBox 1"/>
          <p:cNvSpPr txBox="1"/>
          <p:nvPr/>
        </p:nvSpPr>
        <p:spPr>
          <a:xfrm>
            <a:off x="2322787" y="1124607"/>
            <a:ext cx="7577958" cy="2554545"/>
          </a:xfrm>
          <a:prstGeom prst="rect">
            <a:avLst/>
          </a:prstGeom>
          <a:noFill/>
        </p:spPr>
        <p:txBody>
          <a:bodyPr wrap="square" rtlCol="0">
            <a:spAutoFit/>
          </a:bodyPr>
          <a:lstStyle/>
          <a:p>
            <a:r>
              <a:rPr lang="en-US" sz="4000" b="1" dirty="0"/>
              <a:t>Insects and things in Amber and Copal</a:t>
            </a:r>
          </a:p>
          <a:p>
            <a:r>
              <a:rPr lang="en-US" sz="4000" b="1" dirty="0"/>
              <a:t>By Richard Wittie</a:t>
            </a:r>
          </a:p>
          <a:p>
            <a:r>
              <a:rPr lang="en-US" sz="4000" b="1" dirty="0"/>
              <a:t>4/24/2018</a:t>
            </a:r>
          </a:p>
        </p:txBody>
      </p:sp>
    </p:spTree>
    <p:extLst>
      <p:ext uri="{BB962C8B-B14F-4D97-AF65-F5344CB8AC3E}">
        <p14:creationId xmlns:p14="http://schemas.microsoft.com/office/powerpoint/2010/main" val="99517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9923" y="512379"/>
            <a:ext cx="7777655" cy="5833241"/>
          </a:xfrm>
          <a:prstGeom prst="rect">
            <a:avLst/>
          </a:prstGeom>
        </p:spPr>
      </p:pic>
      <p:sp>
        <p:nvSpPr>
          <p:cNvPr id="5" name="TextBox 4"/>
          <p:cNvSpPr txBox="1"/>
          <p:nvPr/>
        </p:nvSpPr>
        <p:spPr>
          <a:xfrm>
            <a:off x="1749923" y="5445074"/>
            <a:ext cx="4477406" cy="646331"/>
          </a:xfrm>
          <a:prstGeom prst="rect">
            <a:avLst/>
          </a:prstGeom>
          <a:noFill/>
        </p:spPr>
        <p:txBody>
          <a:bodyPr wrap="square" rtlCol="0">
            <a:spAutoFit/>
          </a:bodyPr>
          <a:lstStyle/>
          <a:p>
            <a:r>
              <a:rPr lang="en-US" b="1" dirty="0"/>
              <a:t>Baltic Amber with insects  Eocene epoch  </a:t>
            </a:r>
            <a:br>
              <a:rPr lang="en-US" b="1" dirty="0"/>
            </a:br>
            <a:r>
              <a:rPr lang="en-US" b="1" dirty="0"/>
              <a:t>                (44 million years old)</a:t>
            </a:r>
          </a:p>
        </p:txBody>
      </p:sp>
    </p:spTree>
    <p:extLst>
      <p:ext uri="{BB962C8B-B14F-4D97-AF65-F5344CB8AC3E}">
        <p14:creationId xmlns:p14="http://schemas.microsoft.com/office/powerpoint/2010/main" val="1022721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0841" y="260131"/>
            <a:ext cx="8534400" cy="6400800"/>
          </a:xfrm>
          <a:prstGeom prst="rect">
            <a:avLst/>
          </a:prstGeom>
        </p:spPr>
      </p:pic>
    </p:spTree>
    <p:extLst>
      <p:ext uri="{BB962C8B-B14F-4D97-AF65-F5344CB8AC3E}">
        <p14:creationId xmlns:p14="http://schemas.microsoft.com/office/powerpoint/2010/main" val="402283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704" y="302907"/>
            <a:ext cx="8278649" cy="6208987"/>
          </a:xfrm>
          <a:prstGeom prst="rect">
            <a:avLst/>
          </a:prstGeom>
        </p:spPr>
      </p:pic>
      <p:sp>
        <p:nvSpPr>
          <p:cNvPr id="3" name="TextBox 2"/>
          <p:cNvSpPr txBox="1"/>
          <p:nvPr/>
        </p:nvSpPr>
        <p:spPr>
          <a:xfrm>
            <a:off x="8993353" y="1376856"/>
            <a:ext cx="3636579" cy="646331"/>
          </a:xfrm>
          <a:prstGeom prst="rect">
            <a:avLst/>
          </a:prstGeom>
          <a:noFill/>
        </p:spPr>
        <p:txBody>
          <a:bodyPr wrap="square" rtlCol="0">
            <a:spAutoFit/>
          </a:bodyPr>
          <a:lstStyle/>
          <a:p>
            <a:r>
              <a:rPr lang="en-US" dirty="0"/>
              <a:t>Possible fly in amber </a:t>
            </a:r>
            <a:br>
              <a:rPr lang="en-US" dirty="0"/>
            </a:br>
            <a:r>
              <a:rPr lang="en-US" dirty="0"/>
              <a:t>(upper right)</a:t>
            </a:r>
          </a:p>
        </p:txBody>
      </p:sp>
      <p:cxnSp>
        <p:nvCxnSpPr>
          <p:cNvPr id="5" name="Straight Connector 4">
            <a:extLst>
              <a:ext uri="{FF2B5EF4-FFF2-40B4-BE49-F238E27FC236}">
                <a16:creationId xmlns:a16="http://schemas.microsoft.com/office/drawing/2014/main" id="{C85F3F66-25BE-4808-B095-6E6AA1FF1F5C}"/>
              </a:ext>
            </a:extLst>
          </p:cNvPr>
          <p:cNvCxnSpPr>
            <a:stCxn id="3" idx="1"/>
          </p:cNvCxnSpPr>
          <p:nvPr/>
        </p:nvCxnSpPr>
        <p:spPr>
          <a:xfrm flipH="1" flipV="1">
            <a:off x="7620000" y="1662545"/>
            <a:ext cx="1373353" cy="3747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623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536</Words>
  <Application>Microsoft Office PowerPoint</Application>
  <PresentationFormat>Widescreen</PresentationFormat>
  <Paragraphs>57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Wittie</dc:creator>
  <cp:lastModifiedBy>Richard Wittie</cp:lastModifiedBy>
  <cp:revision>21</cp:revision>
  <dcterms:created xsi:type="dcterms:W3CDTF">2018-04-24T17:25:15Z</dcterms:created>
  <dcterms:modified xsi:type="dcterms:W3CDTF">2018-04-25T02:40:26Z</dcterms:modified>
</cp:coreProperties>
</file>